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0" r:id="rId3"/>
    <p:sldId id="311" r:id="rId4"/>
    <p:sldId id="312" r:id="rId5"/>
    <p:sldId id="275" r:id="rId6"/>
    <p:sldId id="313" r:id="rId7"/>
    <p:sldId id="314" r:id="rId8"/>
    <p:sldId id="276" r:id="rId9"/>
    <p:sldId id="315" r:id="rId10"/>
    <p:sldId id="316" r:id="rId11"/>
    <p:sldId id="277" r:id="rId12"/>
    <p:sldId id="324" r:id="rId13"/>
    <p:sldId id="325" r:id="rId14"/>
    <p:sldId id="326" r:id="rId15"/>
    <p:sldId id="278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25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84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0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82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68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04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1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9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F15E7-67D2-4EF8-B2CE-97B8A1E48D4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4981-F575-4A04-860F-A2FA67DE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99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7655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Monthly Update on 2018-2019 WRAP </a:t>
            </a:r>
            <a:r>
              <a:rPr lang="en-US" dirty="0"/>
              <a:t>Workplan</a:t>
            </a:r>
            <a:br>
              <a:rPr lang="en-US" dirty="0"/>
            </a:br>
            <a:r>
              <a:rPr lang="en-US" sz="4400" dirty="0" smtClean="0"/>
              <a:t>September 25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, 2019</a:t>
            </a:r>
            <a:br>
              <a:rPr lang="en-US" sz="4400" dirty="0" smtClean="0"/>
            </a:br>
            <a:r>
              <a:rPr lang="en-US" sz="4400" dirty="0" smtClean="0"/>
              <a:t>TSC and Work Group Co-Chairs Call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4376969"/>
            <a:ext cx="9144000" cy="16266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mtClean="0"/>
              <a:t>Tribal Data WG</a:t>
            </a:r>
          </a:p>
          <a:p>
            <a:pPr algn="l"/>
            <a:r>
              <a:rPr lang="en-US" smtClean="0"/>
              <a:t>Fire and Smoke WG</a:t>
            </a:r>
          </a:p>
          <a:p>
            <a:pPr algn="l"/>
            <a:r>
              <a:rPr lang="en-US" smtClean="0"/>
              <a:t>Oil and Gas WG</a:t>
            </a:r>
          </a:p>
          <a:p>
            <a:pPr algn="l"/>
            <a:r>
              <a:rPr lang="en-US" smtClean="0"/>
              <a:t>Regional Technical Operations WG</a:t>
            </a:r>
          </a:p>
          <a:p>
            <a:pPr algn="l"/>
            <a:r>
              <a:rPr lang="en-US" smtClean="0"/>
              <a:t>Regional Haze Planning 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OGWG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193" y="1164658"/>
            <a:ext cx="11341509" cy="569334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September 3 &amp; 17 </a:t>
            </a:r>
            <a:r>
              <a:rPr lang="en-US" dirty="0">
                <a:solidFill>
                  <a:schemeClr val="accent1"/>
                </a:solidFill>
              </a:rPr>
              <a:t>– Project Management Team </a:t>
            </a:r>
            <a:r>
              <a:rPr lang="en-US" dirty="0" smtClean="0">
                <a:solidFill>
                  <a:schemeClr val="accent1"/>
                </a:solidFill>
              </a:rPr>
              <a:t>Calls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Coordinate and PMT feedback with </a:t>
            </a:r>
            <a:r>
              <a:rPr lang="en-US" dirty="0" smtClean="0">
                <a:solidFill>
                  <a:schemeClr val="accent1"/>
                </a:solidFill>
              </a:rPr>
              <a:t>Ramboll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Oct. 1 – OGWG Webinar Midterm Update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October 8 – OGWG Bi-Monthly Call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Oct. 15 </a:t>
            </a:r>
            <a:r>
              <a:rPr lang="en-US" dirty="0">
                <a:solidFill>
                  <a:schemeClr val="accent1"/>
                </a:solidFill>
              </a:rPr>
              <a:t>&amp; </a:t>
            </a:r>
            <a:r>
              <a:rPr lang="en-US" dirty="0" smtClean="0">
                <a:solidFill>
                  <a:schemeClr val="accent1"/>
                </a:solidFill>
              </a:rPr>
              <a:t>30 </a:t>
            </a:r>
            <a:r>
              <a:rPr lang="en-US" dirty="0">
                <a:solidFill>
                  <a:schemeClr val="accent1"/>
                </a:solidFill>
              </a:rPr>
              <a:t>– Project Management Team Calls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OGWG </a:t>
            </a:r>
            <a:r>
              <a:rPr lang="en-US" dirty="0">
                <a:solidFill>
                  <a:schemeClr val="accent1"/>
                </a:solidFill>
              </a:rPr>
              <a:t>and PMT review and feedback on draft work </a:t>
            </a:r>
            <a:r>
              <a:rPr lang="en-US" dirty="0" smtClean="0">
                <a:solidFill>
                  <a:schemeClr val="accent1"/>
                </a:solidFill>
              </a:rPr>
              <a:t>products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Sept. 20 – Oct. 1 Forecast “Continuation </a:t>
            </a:r>
            <a:r>
              <a:rPr lang="en-US" dirty="0">
                <a:solidFill>
                  <a:schemeClr val="accent1"/>
                </a:solidFill>
              </a:rPr>
              <a:t>of Historical Trends” Scenario </a:t>
            </a:r>
            <a:r>
              <a:rPr lang="en-US" dirty="0" smtClean="0">
                <a:solidFill>
                  <a:schemeClr val="accent1"/>
                </a:solidFill>
              </a:rPr>
              <a:t>Draft Report &amp; Spreadsheet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Coordination with RHPWG Control Measures Subcommittee</a:t>
            </a:r>
          </a:p>
          <a:p>
            <a:r>
              <a:rPr lang="en-US" dirty="0"/>
              <a:t>Coordination (External to WRAP) Occurring / Needed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EPA’s 2016 Modeling </a:t>
            </a:r>
            <a:r>
              <a:rPr lang="en-US" dirty="0" smtClean="0">
                <a:solidFill>
                  <a:schemeClr val="accent1"/>
                </a:solidFill>
              </a:rPr>
              <a:t>Platform Collaborative </a:t>
            </a:r>
            <a:r>
              <a:rPr lang="en-US" dirty="0">
                <a:solidFill>
                  <a:schemeClr val="accent1"/>
                </a:solidFill>
              </a:rPr>
              <a:t>– availability of OGWG </a:t>
            </a:r>
            <a:r>
              <a:rPr lang="en-US" dirty="0" smtClean="0">
                <a:solidFill>
                  <a:schemeClr val="accent1"/>
                </a:solidFill>
              </a:rPr>
              <a:t>baseline &amp; future </a:t>
            </a:r>
            <a:r>
              <a:rPr lang="en-US" dirty="0">
                <a:solidFill>
                  <a:schemeClr val="accent1"/>
                </a:solidFill>
              </a:rPr>
              <a:t>inventory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2017 NEI – account for inventory 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52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Technical Operations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8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163782"/>
            <a:ext cx="11306694" cy="5212080"/>
          </a:xfrm>
        </p:spPr>
        <p:txBody>
          <a:bodyPr>
            <a:noAutofit/>
          </a:bodyPr>
          <a:lstStyle/>
          <a:p>
            <a:r>
              <a:rPr lang="en-US" sz="3200" dirty="0"/>
              <a:t>Workplan Progress over the Last Month </a:t>
            </a:r>
          </a:p>
          <a:p>
            <a:pPr lvl="1"/>
            <a:r>
              <a:rPr lang="en-US" dirty="0"/>
              <a:t>Coordination with contractor on modeling progress for 2014v2</a:t>
            </a:r>
          </a:p>
          <a:p>
            <a:pPr lvl="2"/>
            <a:r>
              <a:rPr lang="en-US" dirty="0"/>
              <a:t>Calls on 9/4 and 9/15</a:t>
            </a:r>
          </a:p>
          <a:p>
            <a:pPr lvl="2"/>
            <a:r>
              <a:rPr lang="en-US" dirty="0"/>
              <a:t>Given delays in emission processing, eliminate some of the non-critical sensitivity runs</a:t>
            </a:r>
          </a:p>
          <a:p>
            <a:pPr lvl="3"/>
            <a:r>
              <a:rPr lang="en-US" dirty="0"/>
              <a:t>MEGAN biogenic emissions</a:t>
            </a:r>
          </a:p>
          <a:p>
            <a:pPr lvl="3"/>
            <a:r>
              <a:rPr lang="en-US" dirty="0"/>
              <a:t>Shortened (one month) fire plume rise evaluation</a:t>
            </a:r>
          </a:p>
          <a:p>
            <a:pPr lvl="3"/>
            <a:r>
              <a:rPr lang="en-US" dirty="0"/>
              <a:t>CMAQ simulation (to compare with </a:t>
            </a:r>
            <a:r>
              <a:rPr lang="en-US" dirty="0" err="1"/>
              <a:t>CAMx</a:t>
            </a:r>
            <a:r>
              <a:rPr lang="en-US" dirty="0"/>
              <a:t>) deferred, but will be completed if time/$ allows</a:t>
            </a:r>
          </a:p>
          <a:p>
            <a:pPr lvl="1"/>
            <a:r>
              <a:rPr lang="en-US" dirty="0"/>
              <a:t>Updates to emission inventory for 2014v2 shakeout simulation</a:t>
            </a:r>
          </a:p>
          <a:p>
            <a:pPr lvl="2"/>
            <a:r>
              <a:rPr lang="en-US" dirty="0"/>
              <a:t>Reprocessing O&amp;G emissions to fix error</a:t>
            </a:r>
          </a:p>
          <a:p>
            <a:pPr lvl="2"/>
            <a:r>
              <a:rPr lang="en-US" dirty="0"/>
              <a:t>Re-mapping CMAQ dust and anthropogenic SOA precursor emissions to </a:t>
            </a:r>
            <a:r>
              <a:rPr lang="en-US" dirty="0" err="1"/>
              <a:t>CAMx</a:t>
            </a:r>
            <a:endParaRPr lang="en-US" dirty="0"/>
          </a:p>
          <a:p>
            <a:pPr lvl="1"/>
            <a:r>
              <a:rPr lang="en-US" dirty="0"/>
              <a:t>GEOS-Chem “natural conditions” run finished</a:t>
            </a:r>
          </a:p>
          <a:p>
            <a:pPr lvl="1"/>
            <a:r>
              <a:rPr lang="en-US" dirty="0"/>
              <a:t>Representative Baseline EGU Emissions and Temporal Profiles</a:t>
            </a:r>
          </a:p>
          <a:p>
            <a:pPr lvl="1"/>
            <a:r>
              <a:rPr lang="en-US" dirty="0"/>
              <a:t>Bi-weekly RTOWG co-chair coordination calls</a:t>
            </a:r>
          </a:p>
          <a:p>
            <a:pPr lvl="1"/>
            <a:r>
              <a:rPr lang="en-US" dirty="0"/>
              <a:t>Reviewing EPA 2016 modeling TSD</a:t>
            </a:r>
          </a:p>
        </p:txBody>
      </p:sp>
    </p:spTree>
    <p:extLst>
      <p:ext uri="{BB962C8B-B14F-4D97-AF65-F5344CB8AC3E}">
        <p14:creationId xmlns:p14="http://schemas.microsoft.com/office/powerpoint/2010/main" val="81732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871"/>
            <a:ext cx="10515600" cy="96491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1" y="1163782"/>
            <a:ext cx="11306694" cy="5212080"/>
          </a:xfrm>
        </p:spPr>
        <p:txBody>
          <a:bodyPr>
            <a:noAutofit/>
          </a:bodyPr>
          <a:lstStyle/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Finish updates to 2014v2 emissions and run </a:t>
            </a:r>
            <a:r>
              <a:rPr lang="en-US" dirty="0" err="1"/>
              <a:t>CAMx</a:t>
            </a:r>
            <a:endParaRPr lang="en-US" dirty="0"/>
          </a:p>
          <a:p>
            <a:pPr lvl="1"/>
            <a:r>
              <a:rPr lang="en-US" dirty="0"/>
              <a:t>Abbreviated fire plume rise sensitivity run</a:t>
            </a:r>
          </a:p>
          <a:p>
            <a:pPr lvl="1"/>
            <a:r>
              <a:rPr lang="en-US" dirty="0"/>
              <a:t>GEOS-Chem “international contributions” run</a:t>
            </a:r>
          </a:p>
          <a:p>
            <a:pPr lvl="1"/>
            <a:r>
              <a:rPr lang="en-US" dirty="0"/>
              <a:t>Feed the two GEOS-Chem runs (“natural conditions” and “international contributions”) to </a:t>
            </a:r>
            <a:r>
              <a:rPr lang="en-US" dirty="0" err="1"/>
              <a:t>CAMx</a:t>
            </a:r>
            <a:endParaRPr lang="en-US" dirty="0"/>
          </a:p>
          <a:p>
            <a:pPr lvl="1"/>
            <a:r>
              <a:rPr lang="en-US" dirty="0"/>
              <a:t>Broad-Based Anthro vs. Natural PM Source Apportionment </a:t>
            </a:r>
          </a:p>
          <a:p>
            <a:pPr lvl="1"/>
            <a:r>
              <a:rPr lang="en-US" dirty="0"/>
              <a:t>Representative Baseline Emissions Modeling </a:t>
            </a:r>
          </a:p>
          <a:p>
            <a:pPr lvl="1"/>
            <a:r>
              <a:rPr lang="en-US" dirty="0"/>
              <a:t>Representative Baseline PGM Modeling</a:t>
            </a:r>
          </a:p>
          <a:p>
            <a:pPr lvl="1"/>
            <a:r>
              <a:rPr lang="en-US" dirty="0"/>
              <a:t>Dynamic Evaluation Scoping </a:t>
            </a:r>
          </a:p>
          <a:p>
            <a:pPr lvl="1"/>
            <a:r>
              <a:rPr lang="fr-FR" b="1" dirty="0">
                <a:solidFill>
                  <a:srgbClr val="C00000"/>
                </a:solidFill>
              </a:rPr>
              <a:t>2028 Mobile Source Emissions Projections 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2028 PGM Modeling and Visibility Projections</a:t>
            </a:r>
          </a:p>
          <a:p>
            <a:pPr lvl="1"/>
            <a:r>
              <a:rPr lang="en-US" dirty="0"/>
              <a:t>Analysis of EPA’s 2016 Beta-Prime Platform and 2028 Visibility Projections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3159DB4-8989-453F-A50A-101A362AA251}"/>
              </a:ext>
            </a:extLst>
          </p:cNvPr>
          <p:cNvSpPr/>
          <p:nvPr/>
        </p:nvSpPr>
        <p:spPr>
          <a:xfrm>
            <a:off x="889686" y="5049795"/>
            <a:ext cx="6203092" cy="79083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993D5-4490-4E29-B761-642B1087D012}"/>
              </a:ext>
            </a:extLst>
          </p:cNvPr>
          <p:cNvSpPr txBox="1"/>
          <p:nvPr/>
        </p:nvSpPr>
        <p:spPr>
          <a:xfrm>
            <a:off x="7306962" y="5122045"/>
            <a:ext cx="388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C00000"/>
                </a:solidFill>
              </a:rPr>
              <a:t>Aiming to have 2028 simulations done 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by end of 2019</a:t>
            </a:r>
          </a:p>
        </p:txBody>
      </p:sp>
    </p:spTree>
    <p:extLst>
      <p:ext uri="{BB962C8B-B14F-4D97-AF65-F5344CB8AC3E}">
        <p14:creationId xmlns:p14="http://schemas.microsoft.com/office/powerpoint/2010/main" val="2808928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66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RTOWG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193" y="1358957"/>
            <a:ext cx="11024062" cy="5050156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RTOWG monthly call on 9/10</a:t>
            </a:r>
          </a:p>
          <a:p>
            <a:pPr lvl="1"/>
            <a:r>
              <a:rPr lang="en-US" dirty="0"/>
              <a:t>EPA RH Guidance Webinar 9/10</a:t>
            </a:r>
          </a:p>
          <a:p>
            <a:pPr lvl="1"/>
            <a:r>
              <a:rPr lang="en-US" dirty="0"/>
              <a:t>Participation on Coordination &amp; Glide Path Subcommittee  (9/12) </a:t>
            </a:r>
          </a:p>
          <a:p>
            <a:pPr lvl="1"/>
            <a:r>
              <a:rPr lang="en-US" dirty="0"/>
              <a:t>RTOWG modeling progress call (9/4 and 9/19)</a:t>
            </a:r>
          </a:p>
          <a:p>
            <a:endParaRPr lang="en-US" dirty="0"/>
          </a:p>
          <a:p>
            <a:r>
              <a:rPr lang="en-US" dirty="0" err="1"/>
              <a:t>Workplan</a:t>
            </a:r>
            <a:r>
              <a:rPr lang="en-US" dirty="0"/>
              <a:t> Coordination Needed over the Next Two Months</a:t>
            </a:r>
          </a:p>
          <a:p>
            <a:pPr lvl="1"/>
            <a:r>
              <a:rPr lang="en-US" dirty="0"/>
              <a:t>RTOWG calls:   10/15, 11/12</a:t>
            </a:r>
          </a:p>
          <a:p>
            <a:pPr lvl="1"/>
            <a:r>
              <a:rPr lang="en-US" dirty="0"/>
              <a:t>~weekly discussions with Ramboll to discuss modeling progress</a:t>
            </a:r>
          </a:p>
          <a:p>
            <a:pPr lvl="1"/>
            <a:r>
              <a:rPr lang="en-US" dirty="0"/>
              <a:t>2016 model performance call with EPA 9/25</a:t>
            </a:r>
          </a:p>
        </p:txBody>
      </p:sp>
    </p:spTree>
    <p:extLst>
      <p:ext uri="{BB962C8B-B14F-4D97-AF65-F5344CB8AC3E}">
        <p14:creationId xmlns:p14="http://schemas.microsoft.com/office/powerpoint/2010/main" val="4104254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Haze Planning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79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904214"/>
            <a:ext cx="10515600" cy="4801385"/>
          </a:xfrm>
        </p:spPr>
        <p:txBody>
          <a:bodyPr>
            <a:normAutofit fontScale="92500"/>
          </a:bodyPr>
          <a:lstStyle/>
          <a:p>
            <a:r>
              <a:rPr lang="en-US" dirty="0"/>
              <a:t>Workplan Progress and Coordination over the Last Month</a:t>
            </a:r>
          </a:p>
          <a:p>
            <a:pPr lvl="1"/>
            <a:r>
              <a:rPr lang="en-US" dirty="0" smtClean="0"/>
              <a:t>New Co-chair: David Stroh from North Dakota</a:t>
            </a:r>
          </a:p>
          <a:p>
            <a:pPr lvl="1"/>
            <a:r>
              <a:rPr lang="en-US" dirty="0" smtClean="0"/>
              <a:t>Final </a:t>
            </a:r>
            <a:r>
              <a:rPr lang="en-US" dirty="0"/>
              <a:t>review of and consensus on the WRAP Communication Framework (September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Review of example 4-factor analysis by North Dakota</a:t>
            </a:r>
            <a:endParaRPr lang="en-US" dirty="0"/>
          </a:p>
          <a:p>
            <a:pPr lvl="1"/>
            <a:r>
              <a:rPr lang="en-US" dirty="0" smtClean="0"/>
              <a:t>Outreach and coordination with FSWG to complete Smoke Management Plan Survey</a:t>
            </a:r>
          </a:p>
          <a:p>
            <a:pPr>
              <a:spcBef>
                <a:spcPts val="3000"/>
              </a:spcBef>
            </a:pPr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and Coordination for the Next Two Months</a:t>
            </a:r>
          </a:p>
          <a:p>
            <a:pPr lvl="1"/>
            <a:r>
              <a:rPr lang="en-US" dirty="0"/>
              <a:t>Next milestone webinar planned for October </a:t>
            </a:r>
            <a:r>
              <a:rPr lang="en-US" dirty="0" smtClean="0"/>
              <a:t>3</a:t>
            </a:r>
          </a:p>
          <a:p>
            <a:pPr lvl="1"/>
            <a:r>
              <a:rPr lang="en-US" dirty="0"/>
              <a:t>Review of EPA’s Regional Haze Guidance</a:t>
            </a:r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of Regional Haze in the West Storyboard</a:t>
            </a:r>
          </a:p>
          <a:p>
            <a:pPr lvl="1"/>
            <a:r>
              <a:rPr lang="en-US" dirty="0"/>
              <a:t>Coordinate ongoing discussions of controls and modeling – both require states to consult with </a:t>
            </a:r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7ECC2FE-BB8A-4444-ABDC-49EDF61E285D}"/>
              </a:ext>
            </a:extLst>
          </p:cNvPr>
          <p:cNvSpPr txBox="1">
            <a:spLocks/>
          </p:cNvSpPr>
          <p:nvPr/>
        </p:nvSpPr>
        <p:spPr>
          <a:xfrm>
            <a:off x="838200" y="43684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&amp; Coordination by </a:t>
            </a:r>
            <a:br>
              <a:rPr lang="en-US" dirty="0"/>
            </a:br>
            <a:r>
              <a:rPr lang="en-US" dirty="0">
                <a:solidFill>
                  <a:srgbClr val="9966FF"/>
                </a:solidFill>
              </a:rPr>
              <a:t>Regional Haze Planning Work Group</a:t>
            </a:r>
          </a:p>
        </p:txBody>
      </p:sp>
    </p:spTree>
    <p:extLst>
      <p:ext uri="{BB962C8B-B14F-4D97-AF65-F5344CB8AC3E}">
        <p14:creationId xmlns:p14="http://schemas.microsoft.com/office/powerpoint/2010/main" val="264699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Progress by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Control Measures Subcommittee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Workplan Progress over the Last Month </a:t>
            </a:r>
          </a:p>
          <a:p>
            <a:pPr lvl="1"/>
            <a:r>
              <a:rPr lang="en-US" dirty="0" smtClean="0"/>
              <a:t>No call was held in August</a:t>
            </a:r>
          </a:p>
          <a:p>
            <a:pPr lvl="1"/>
            <a:r>
              <a:rPr lang="en-US" dirty="0" smtClean="0"/>
              <a:t>States continuing work on 4-factor analysis</a:t>
            </a:r>
            <a:endParaRPr lang="en-US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Tasks for the Next Two Months</a:t>
            </a:r>
          </a:p>
          <a:p>
            <a:pPr lvl="1"/>
            <a:r>
              <a:rPr lang="en-US" dirty="0" smtClean="0"/>
              <a:t>Plan to discuss the evaluation of mobile sources, other area sources and how to analyze EGU retirements on the next call scheduled for Sept 23</a:t>
            </a:r>
            <a:r>
              <a:rPr lang="en-US" baseline="30000" dirty="0" smtClean="0"/>
              <a:t>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1296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Workplan Coordination Activities by</a:t>
            </a:r>
            <a:br>
              <a:rPr lang="en-US" dirty="0" smtClean="0"/>
            </a:br>
            <a:r>
              <a:rPr lang="en-US" dirty="0" smtClean="0">
                <a:solidFill>
                  <a:schemeClr val="accent5"/>
                </a:solidFill>
              </a:rPr>
              <a:t>Control </a:t>
            </a:r>
            <a:r>
              <a:rPr lang="en-US" dirty="0">
                <a:solidFill>
                  <a:schemeClr val="accent5"/>
                </a:solidFill>
              </a:rPr>
              <a:t>Measures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Workplan Coordination Occurring over the Last Month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Workplan Coordination Needed over the Next Two Months</a:t>
            </a:r>
          </a:p>
          <a:p>
            <a:pPr lvl="1"/>
            <a:r>
              <a:rPr lang="en-US" dirty="0" smtClean="0"/>
              <a:t>Continue to coordinate with O&amp;G work group and Emission Inventory Subcommittee on emission forecasts.</a:t>
            </a:r>
          </a:p>
        </p:txBody>
      </p:sp>
    </p:spTree>
    <p:extLst>
      <p:ext uri="{BB962C8B-B14F-4D97-AF65-F5344CB8AC3E}">
        <p14:creationId xmlns:p14="http://schemas.microsoft.com/office/powerpoint/2010/main" val="1482824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5487"/>
          </a:xfrm>
        </p:spPr>
        <p:txBody>
          <a:bodyPr>
            <a:normAutofit/>
          </a:bodyPr>
          <a:lstStyle/>
          <a:p>
            <a:r>
              <a:rPr lang="en-US" dirty="0"/>
              <a:t>Workplan Progress over the Last </a:t>
            </a:r>
            <a:r>
              <a:rPr lang="en-US" dirty="0" smtClean="0"/>
              <a:t>Month</a:t>
            </a:r>
          </a:p>
          <a:p>
            <a:pPr lvl="1"/>
            <a:r>
              <a:rPr lang="en-US" dirty="0" smtClean="0"/>
              <a:t>Discussion on status of Coordination Framework</a:t>
            </a:r>
          </a:p>
          <a:p>
            <a:pPr lvl="1"/>
            <a:r>
              <a:rPr lang="en-US" dirty="0" smtClean="0"/>
              <a:t>Review of TSS FAQ Document</a:t>
            </a:r>
          </a:p>
          <a:p>
            <a:pPr lvl="1"/>
            <a:r>
              <a:rPr lang="en-US" dirty="0" smtClean="0"/>
              <a:t>Initial discussion on TSS Glossary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</a:t>
            </a:r>
            <a:r>
              <a:rPr lang="en-US" dirty="0" smtClean="0"/>
              <a:t>Months</a:t>
            </a:r>
          </a:p>
          <a:p>
            <a:pPr lvl="1"/>
            <a:r>
              <a:rPr lang="en-US" dirty="0" smtClean="0"/>
              <a:t>Finish review of FAQ’s and elevate it to RHPWG for further review</a:t>
            </a:r>
          </a:p>
          <a:p>
            <a:pPr lvl="1"/>
            <a:r>
              <a:rPr lang="en-US" dirty="0" smtClean="0"/>
              <a:t>Come to consensus on if current TSS Glossary meets needs</a:t>
            </a:r>
          </a:p>
          <a:p>
            <a:pPr lvl="1"/>
            <a:r>
              <a:rPr lang="en-US" dirty="0" smtClean="0"/>
              <a:t>Revisit TSS Priorities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3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Data Work Group</a:t>
            </a:r>
          </a:p>
        </p:txBody>
      </p:sp>
    </p:spTree>
    <p:extLst>
      <p:ext uri="{BB962C8B-B14F-4D97-AF65-F5344CB8AC3E}">
        <p14:creationId xmlns:p14="http://schemas.microsoft.com/office/powerpoint/2010/main" val="2750930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</a:t>
            </a:r>
            <a:r>
              <a:rPr lang="en-US" dirty="0">
                <a:solidFill>
                  <a:schemeClr val="accent6"/>
                </a:solidFill>
              </a:rPr>
              <a:t>Coordination and Glide Path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The subcommittee coordinated with the following entities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RHPWG – Elevated Coordination Framework for Consensus</a:t>
            </a:r>
            <a:endParaRPr lang="en-US" dirty="0"/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/>
              <a:t>RTOWG – Coordination on Natural Conditions Project findings and opportunities to model outcomes for future planning periods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RTOWG – TSS Priorities for Modeling/EI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12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89154E5-EF17-4610-8F1C-26A42AC19E10}"/>
              </a:ext>
            </a:extLst>
          </p:cNvPr>
          <p:cNvSpPr txBox="1">
            <a:spLocks/>
          </p:cNvSpPr>
          <p:nvPr/>
        </p:nvSpPr>
        <p:spPr>
          <a:xfrm>
            <a:off x="838200" y="454775"/>
            <a:ext cx="10515600" cy="128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Workplan Progress by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BD19F94-29D8-4830-B484-355C864DC1B6}"/>
              </a:ext>
            </a:extLst>
          </p:cNvPr>
          <p:cNvSpPr txBox="1">
            <a:spLocks/>
          </p:cNvSpPr>
          <p:nvPr/>
        </p:nvSpPr>
        <p:spPr>
          <a:xfrm>
            <a:off x="838199" y="1986992"/>
            <a:ext cx="10777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 smtClean="0"/>
              <a:t>Sent </a:t>
            </a:r>
            <a:r>
              <a:rPr lang="en-US" dirty="0"/>
              <a:t>out memo describing Shakeout v2 </a:t>
            </a:r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Contractor finalizing Shakeout v2 simulations</a:t>
            </a:r>
          </a:p>
          <a:p>
            <a:pPr lvl="1"/>
            <a:r>
              <a:rPr lang="en-US" dirty="0" smtClean="0"/>
              <a:t>Sent out Procedural </a:t>
            </a:r>
            <a:r>
              <a:rPr lang="en-US" dirty="0"/>
              <a:t>guidance for preparing OTB/OTW emissions </a:t>
            </a:r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Sent out EGU projection methodology and proposed mobile methods</a:t>
            </a:r>
            <a:endParaRPr lang="en-US" dirty="0"/>
          </a:p>
          <a:p>
            <a:pPr>
              <a:spcBef>
                <a:spcPts val="4200"/>
              </a:spcBef>
            </a:pPr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/>
            <a:r>
              <a:rPr lang="en-US" dirty="0" smtClean="0"/>
              <a:t>Deliver Rep. Baseline emissions from states/locals to contractor</a:t>
            </a:r>
          </a:p>
          <a:p>
            <a:pPr lvl="1"/>
            <a:r>
              <a:rPr lang="en-US" dirty="0" smtClean="0"/>
              <a:t>Contractor to start Rep. Baseline simulations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705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 smtClean="0"/>
              <a:t>O&amp;G </a:t>
            </a:r>
            <a:r>
              <a:rPr lang="en-US" dirty="0"/>
              <a:t>v2 emissions will come from contractor based on state comments</a:t>
            </a:r>
          </a:p>
          <a:p>
            <a:pPr>
              <a:spcBef>
                <a:spcPts val="4200"/>
              </a:spcBef>
            </a:pPr>
            <a:r>
              <a:rPr lang="en-US" dirty="0"/>
              <a:t>Workplan Coordination Needed over the Next Two Months</a:t>
            </a:r>
          </a:p>
          <a:p>
            <a:pPr lvl="1"/>
            <a:r>
              <a:rPr lang="en-US" dirty="0" smtClean="0"/>
              <a:t>representative </a:t>
            </a:r>
            <a:r>
              <a:rPr lang="en-US" dirty="0"/>
              <a:t>baseline, and OTB modeling scenarios require coordination as needed with O&amp;G WG, contractor, </a:t>
            </a:r>
            <a:r>
              <a:rPr lang="en-US" dirty="0" smtClean="0"/>
              <a:t>and Fire </a:t>
            </a:r>
            <a:r>
              <a:rPr lang="en-US" dirty="0"/>
              <a:t>&amp; Smoke </a:t>
            </a:r>
            <a:r>
              <a:rPr lang="en-US" dirty="0" smtClean="0"/>
              <a:t>WG</a:t>
            </a:r>
            <a:endParaRPr lang="en-US" dirty="0"/>
          </a:p>
          <a:p>
            <a:pPr lvl="1"/>
            <a:r>
              <a:rPr lang="en-US" dirty="0"/>
              <a:t>Coordinate with C&amp;GP subcommittee to provide guidance to states on what is needed from them for the different modeling scenarios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DDC092C-1BF7-4DDC-8FB5-F202908BA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775"/>
            <a:ext cx="10515600" cy="128016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Workplan Coordination Activities by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EI&amp;MP Subcommittee</a:t>
            </a:r>
          </a:p>
        </p:txBody>
      </p:sp>
    </p:spTree>
    <p:extLst>
      <p:ext uri="{BB962C8B-B14F-4D97-AF65-F5344CB8AC3E}">
        <p14:creationId xmlns:p14="http://schemas.microsoft.com/office/powerpoint/2010/main" val="2735580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400" dirty="0" smtClean="0"/>
              <a:t>End of Workplan Progress Update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150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Workplan Progress over the Last Month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EN3 finalized, distributed to TDWG final tribal contacts list with “active tribes”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Emissions Inventories Evaluation- Tribal Oil &amp; Gas final report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ugust)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Workplan</a:t>
            </a:r>
            <a:r>
              <a:rPr lang="en-US" dirty="0" smtClean="0"/>
              <a:t> </a:t>
            </a:r>
            <a:r>
              <a:rPr lang="en-US" dirty="0"/>
              <a:t>Tasks for the Next Two Months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Finalize EI Evaluation (Tribal Oil &amp; Gas) – distribution to subject tribes, OGWG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WRAP webpage/maps, TSS v2, IWDW webinar with ITEP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Send TDWG participation letter – via WRAP staff/WRAP web service</a:t>
            </a:r>
          </a:p>
        </p:txBody>
      </p:sp>
    </p:spTree>
    <p:extLst>
      <p:ext uri="{BB962C8B-B14F-4D97-AF65-F5344CB8AC3E}">
        <p14:creationId xmlns:p14="http://schemas.microsoft.com/office/powerpoint/2010/main" val="7912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by Tribal Data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Communications Framework finalized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Tribal contacts list finalized</a:t>
            </a:r>
          </a:p>
          <a:p>
            <a:r>
              <a:rPr lang="en-US" dirty="0"/>
              <a:t>Workplan Coordination Needed over the Next Two Months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Distribute EN3’s EI Evaluation to OGWG (2 week turnaround)</a:t>
            </a:r>
          </a:p>
        </p:txBody>
      </p:sp>
    </p:spTree>
    <p:extLst>
      <p:ext uri="{BB962C8B-B14F-4D97-AF65-F5344CB8AC3E}">
        <p14:creationId xmlns:p14="http://schemas.microsoft.com/office/powerpoint/2010/main" val="204119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 and Smoke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70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</a:t>
            </a:r>
            <a:r>
              <a:rPr lang="en-US"/>
              <a:t>by Fire and Smoke Work </a:t>
            </a:r>
            <a:r>
              <a:rPr lang="en-US" dirty="0"/>
              <a:t>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/>
              <a:t>Distributed SMP survey to state and tribal contacts – </a:t>
            </a:r>
            <a:r>
              <a:rPr lang="en-US" dirty="0">
                <a:solidFill>
                  <a:srgbClr val="FF0000"/>
                </a:solidFill>
              </a:rPr>
              <a:t>still gathering info </a:t>
            </a:r>
          </a:p>
          <a:p>
            <a:pPr lvl="1"/>
            <a:r>
              <a:rPr lang="en-US" dirty="0"/>
              <a:t>Small contract with OAQPS to help with 2017 Fire NEI – </a:t>
            </a:r>
            <a:r>
              <a:rPr lang="en-US" dirty="0">
                <a:solidFill>
                  <a:srgbClr val="FF0000"/>
                </a:solidFill>
              </a:rPr>
              <a:t>completed </a:t>
            </a:r>
          </a:p>
          <a:p>
            <a:pPr lvl="2"/>
            <a:r>
              <a:rPr lang="en-US" dirty="0"/>
              <a:t>Distributed 2017 NEI fire activity survey to WRAP members</a:t>
            </a:r>
          </a:p>
          <a:p>
            <a:pPr lvl="2"/>
            <a:r>
              <a:rPr lang="en-US" dirty="0"/>
              <a:t>Reaching out to additional members individually</a:t>
            </a:r>
          </a:p>
          <a:p>
            <a:pPr lvl="2"/>
            <a:r>
              <a:rPr lang="en-US" dirty="0"/>
              <a:t>Delivered info to EPA OAQPS</a:t>
            </a: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/>
              <a:t>Deliver final representative baseline fire EI to modeling group</a:t>
            </a:r>
          </a:p>
          <a:p>
            <a:pPr lvl="1"/>
            <a:r>
              <a:rPr lang="en-US" dirty="0"/>
              <a:t>Collect and collate data for SMP survey</a:t>
            </a:r>
          </a:p>
          <a:p>
            <a:pPr lvl="1"/>
            <a:r>
              <a:rPr lang="en-US" dirty="0"/>
              <a:t>Add SMP survey data to WRAP map</a:t>
            </a:r>
          </a:p>
          <a:p>
            <a:pPr lvl="1"/>
            <a:r>
              <a:rPr lang="en-US" dirty="0"/>
              <a:t>Work on Future Fire Scenarios EI for sensitivity runs</a:t>
            </a:r>
          </a:p>
        </p:txBody>
      </p:sp>
    </p:spTree>
    <p:extLst>
      <p:ext uri="{BB962C8B-B14F-4D97-AF65-F5344CB8AC3E}">
        <p14:creationId xmlns:p14="http://schemas.microsoft.com/office/powerpoint/2010/main" val="85669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Coordination Activities </a:t>
            </a:r>
            <a:r>
              <a:rPr lang="en-US"/>
              <a:t>by Fire and Smoke </a:t>
            </a:r>
            <a:r>
              <a:rPr lang="en-US" dirty="0"/>
              <a:t>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907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Workplan Coordination Occurring over the Last Month</a:t>
            </a:r>
          </a:p>
          <a:p>
            <a:pPr lvl="1"/>
            <a:r>
              <a:rPr lang="en-US" dirty="0"/>
              <a:t>One RBFFS conference call since last TSC call</a:t>
            </a:r>
          </a:p>
          <a:p>
            <a:pPr lvl="1"/>
            <a:r>
              <a:rPr lang="en-US" dirty="0"/>
              <a:t>One FSWG call since last TSC call</a:t>
            </a:r>
          </a:p>
          <a:p>
            <a:r>
              <a:rPr lang="en-US" dirty="0"/>
              <a:t>Workplan Coordination Needed over the Next Two Months</a:t>
            </a:r>
          </a:p>
        </p:txBody>
      </p:sp>
    </p:spTree>
    <p:extLst>
      <p:ext uri="{BB962C8B-B14F-4D97-AF65-F5344CB8AC3E}">
        <p14:creationId xmlns:p14="http://schemas.microsoft.com/office/powerpoint/2010/main" val="342476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and Gas Work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140537"/>
            <a:ext cx="10924674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Workplan Progress by Oil and Gas Work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1" y="1193533"/>
            <a:ext cx="11311435" cy="56644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Workplan Progress Over the Last Month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OGWG and Project Management Team (PMT) review and feedback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Baseline Inventory – </a:t>
            </a:r>
            <a:r>
              <a:rPr lang="en-US" dirty="0" smtClean="0">
                <a:solidFill>
                  <a:schemeClr val="accent1"/>
                </a:solidFill>
              </a:rPr>
              <a:t>Complete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Revised Final Report and Inventory Spreadsheet</a:t>
            </a:r>
          </a:p>
          <a:p>
            <a:pPr lvl="3"/>
            <a:r>
              <a:rPr lang="en-US" dirty="0" smtClean="0">
                <a:solidFill>
                  <a:schemeClr val="accent1"/>
                </a:solidFill>
              </a:rPr>
              <a:t>Completely replaces the previously posted July 2019 report and spreadsheet</a:t>
            </a:r>
          </a:p>
          <a:p>
            <a:pPr lvl="4"/>
            <a:r>
              <a:rPr lang="en-US" dirty="0" smtClean="0">
                <a:solidFill>
                  <a:schemeClr val="accent1"/>
                </a:solidFill>
              </a:rPr>
              <a:t>CO O&amp;G emissions based on new inventories provided by CDPHE &amp; Southern Ute Indian Tribe</a:t>
            </a:r>
          </a:p>
          <a:p>
            <a:pPr lvl="4"/>
            <a:r>
              <a:rPr lang="en-US" dirty="0" smtClean="0">
                <a:solidFill>
                  <a:schemeClr val="accent1"/>
                </a:solidFill>
              </a:rPr>
              <a:t>Williston Basin casinghead gas emissions correction of biased low based on EPA O&amp;G Tool inputs 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SMOKE-inputs developed for WRAP Modeling </a:t>
            </a:r>
            <a:r>
              <a:rPr lang="en-US" u="sng" dirty="0" smtClean="0">
                <a:solidFill>
                  <a:schemeClr val="accent1"/>
                </a:solidFill>
              </a:rPr>
              <a:t>and</a:t>
            </a:r>
            <a:r>
              <a:rPr lang="en-US" dirty="0" smtClean="0">
                <a:solidFill>
                  <a:schemeClr val="accent1"/>
                </a:solidFill>
              </a:rPr>
              <a:t> 2016 Emissions Platform Collaborative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Forecast Scenarios – </a:t>
            </a:r>
            <a:r>
              <a:rPr lang="en-US" dirty="0" smtClean="0">
                <a:solidFill>
                  <a:schemeClr val="accent1"/>
                </a:solidFill>
              </a:rPr>
              <a:t>Underway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Workplan Tasks for the Next Two Months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</a:t>
            </a:r>
            <a:r>
              <a:rPr lang="en-US" dirty="0">
                <a:solidFill>
                  <a:schemeClr val="accent1"/>
                </a:solidFill>
              </a:rPr>
              <a:t>2:  Forecast 2028 Inventory (</a:t>
            </a:r>
            <a:r>
              <a:rPr lang="en-US" dirty="0" smtClean="0">
                <a:solidFill>
                  <a:schemeClr val="accent1"/>
                </a:solidFill>
              </a:rPr>
              <a:t>OTB &amp; OTW </a:t>
            </a:r>
            <a:r>
              <a:rPr lang="en-US" dirty="0">
                <a:solidFill>
                  <a:schemeClr val="accent1"/>
                </a:solidFill>
              </a:rPr>
              <a:t>controls) – </a:t>
            </a:r>
            <a:r>
              <a:rPr lang="en-US" dirty="0" smtClean="0">
                <a:solidFill>
                  <a:schemeClr val="accent1"/>
                </a:solidFill>
              </a:rPr>
              <a:t>September / October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“Continuation of Historical Trends” Scenario including controls analysis (September)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“Reduced Legacy Well Activity” and “Increased Horizontal Well Activity” Scenarios (October)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Task 3:  Forecast 2028 Inventory (Additional Reasonable controls) – </a:t>
            </a:r>
            <a:r>
              <a:rPr lang="en-US" dirty="0" smtClean="0">
                <a:solidFill>
                  <a:schemeClr val="accent1"/>
                </a:solidFill>
              </a:rPr>
              <a:t>End of 2019</a:t>
            </a:r>
            <a:endParaRPr lang="en-US" dirty="0">
              <a:solidFill>
                <a:schemeClr val="accent1"/>
              </a:solidFill>
            </a:endParaRPr>
          </a:p>
          <a:p>
            <a:pPr lvl="2"/>
            <a:r>
              <a:rPr lang="en-US" dirty="0">
                <a:solidFill>
                  <a:schemeClr val="accent1"/>
                </a:solidFill>
              </a:rPr>
              <a:t>Single forecast scenario and integrate OGWG survey </a:t>
            </a:r>
            <a:r>
              <a:rPr lang="en-US" dirty="0" smtClean="0">
                <a:solidFill>
                  <a:schemeClr val="accent1"/>
                </a:solidFill>
              </a:rPr>
              <a:t>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Task 4:  Agency Program Review Task – End of 2019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935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1336</Words>
  <Application>Microsoft Office PowerPoint</Application>
  <PresentationFormat>Widescreen</PresentationFormat>
  <Paragraphs>171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Monthly Update on 2018-2019 WRAP Workplan September 25th, 2019 TSC and Work Group Co-Chairs Call</vt:lpstr>
      <vt:lpstr>Tribal Data Work Group</vt:lpstr>
      <vt:lpstr>Workplan Progress by Tribal Data Work Group</vt:lpstr>
      <vt:lpstr>Workplan Coordination Activities by Tribal Data Work Group</vt:lpstr>
      <vt:lpstr>Fire and Smoke Work Group</vt:lpstr>
      <vt:lpstr>Workplan Progress by Fire and Smoke Work Group</vt:lpstr>
      <vt:lpstr>Workplan Coordination Activities by Fire and Smoke Work Group</vt:lpstr>
      <vt:lpstr>Oil and Gas Work Group</vt:lpstr>
      <vt:lpstr>Workplan Progress by Oil and Gas Work Group</vt:lpstr>
      <vt:lpstr>Workplan Coordination Activities by OGWG</vt:lpstr>
      <vt:lpstr>Regional Technical Operations Work Group</vt:lpstr>
      <vt:lpstr>Workplan Progress by RTOWG</vt:lpstr>
      <vt:lpstr>Workplan Progress by RTOWG</vt:lpstr>
      <vt:lpstr>Workplan Coordination Activities by RTOWG</vt:lpstr>
      <vt:lpstr>Regional Haze Planning Work Group</vt:lpstr>
      <vt:lpstr>PowerPoint Presentation</vt:lpstr>
      <vt:lpstr>Workplan Progress by Control Measures Subcommittee</vt:lpstr>
      <vt:lpstr>Workplan Coordination Activities by Control Measures Subcommittee</vt:lpstr>
      <vt:lpstr>Workplan Progress by  Coordination and Glide Path Subcommittee</vt:lpstr>
      <vt:lpstr>Workplan Coordination Activities by Coordination and Glide Path Subcommittee</vt:lpstr>
      <vt:lpstr>PowerPoint Presentation</vt:lpstr>
      <vt:lpstr>Workplan Coordination Activities by EI&amp;MP Subcommittee</vt:lpstr>
      <vt:lpstr>PowerPoint Presentation</vt:lpstr>
    </vt:vector>
  </TitlesOfParts>
  <Company>ADEQ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 May 29th, 2019 TSC and Work Group Co-Chairs Call</dc:title>
  <dc:creator>Ryan C. Templeton</dc:creator>
  <cp:lastModifiedBy>Ryan C. Templeton</cp:lastModifiedBy>
  <cp:revision>21</cp:revision>
  <dcterms:created xsi:type="dcterms:W3CDTF">2019-05-28T14:18:48Z</dcterms:created>
  <dcterms:modified xsi:type="dcterms:W3CDTF">2019-09-24T20:37:10Z</dcterms:modified>
</cp:coreProperties>
</file>